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0"/>
  </p:notesMasterIdLst>
  <p:sldIdLst>
    <p:sldId id="256" r:id="rId2"/>
    <p:sldId id="307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18" r:id="rId11"/>
    <p:sldId id="320" r:id="rId12"/>
    <p:sldId id="321" r:id="rId13"/>
    <p:sldId id="268" r:id="rId14"/>
    <p:sldId id="308" r:id="rId15"/>
    <p:sldId id="295" r:id="rId16"/>
    <p:sldId id="282" r:id="rId17"/>
    <p:sldId id="264" r:id="rId18"/>
    <p:sldId id="283" r:id="rId19"/>
    <p:sldId id="281" r:id="rId20"/>
    <p:sldId id="309" r:id="rId21"/>
    <p:sldId id="340" r:id="rId22"/>
    <p:sldId id="341" r:id="rId23"/>
    <p:sldId id="342" r:id="rId24"/>
    <p:sldId id="343" r:id="rId25"/>
    <p:sldId id="347" r:id="rId26"/>
    <p:sldId id="346" r:id="rId27"/>
    <p:sldId id="344" r:id="rId28"/>
    <p:sldId id="34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168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23653-9859-1244-8DC0-D7721F49652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21C6A-C6C6-2E40-88E0-242A9120C40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750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6/07/29/whats-difference-artificial-intelligence-machine-learning-deep-learning-ai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introduction-to-machine-learnin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Reinforcement_learn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Reinforcement_learnin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shgear.com/sony-aibo-robot-dog-gets-whimsical-features-in-new-major-update-15599779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shgear.com/sony-aibo-robot-dog-gets-whimsical-features-in-new-major-update-1559977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8s91sh/machine_learnin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78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zh-CN" altLang="en-US" dirty="0"/>
              <a:t>的範圍取決於</a:t>
            </a:r>
            <a:r>
              <a:rPr lang="en-US" altLang="zh-TW" dirty="0"/>
              <a:t>model</a:t>
            </a:r>
            <a:r>
              <a:rPr lang="zh-TW" altLang="en-US" dirty="0"/>
              <a:t> 的複雜程度</a:t>
            </a:r>
            <a:endParaRPr lang="en-US" altLang="zh-TW" dirty="0"/>
          </a:p>
          <a:p>
            <a:r>
              <a:rPr lang="zh-TW" altLang="en-US" dirty="0"/>
              <a:t>例：線性迴歸</a:t>
            </a:r>
            <a:endParaRPr lang="en-US" altLang="zh-TW" dirty="0"/>
          </a:p>
          <a:p>
            <a:r>
              <a:rPr lang="zh-TW" altLang="en-US" dirty="0"/>
              <a:t>是不是複雜</a:t>
            </a:r>
            <a:r>
              <a:rPr lang="zh-CN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 就比較好？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7866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zh-CN" altLang="en-US" dirty="0"/>
              <a:t>的範圍取決於</a:t>
            </a:r>
            <a:r>
              <a:rPr lang="en-US" altLang="zh-TW" dirty="0"/>
              <a:t>model</a:t>
            </a:r>
            <a:r>
              <a:rPr lang="zh-TW" altLang="en-US" dirty="0"/>
              <a:t> 的複雜程度</a:t>
            </a:r>
            <a:endParaRPr lang="en-US" altLang="zh-TW" dirty="0"/>
          </a:p>
          <a:p>
            <a:r>
              <a:rPr lang="zh-TW" altLang="en-US" dirty="0"/>
              <a:t>例：線性迴歸</a:t>
            </a:r>
            <a:endParaRPr lang="en-US" altLang="zh-TW" dirty="0"/>
          </a:p>
          <a:p>
            <a:r>
              <a:rPr lang="zh-TW" altLang="en-US" dirty="0"/>
              <a:t>是不是複雜</a:t>
            </a:r>
            <a:r>
              <a:rPr lang="zh-CN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 就比較好？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787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7120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https://blogs.nvidia.com/blog/2016/07/29/whats-difference-artificial-intelligence-machine-learning-deep-learning-ai/</a:t>
            </a:r>
            <a:endParaRPr lang="en-US" altLang="zh-CN" dirty="0"/>
          </a:p>
          <a:p>
            <a:r>
              <a:rPr lang="zh-CN" altLang="en-US" dirty="0"/>
              <a:t>人工智慧：機器跟人一樣聰明</a:t>
            </a:r>
            <a:endParaRPr lang="en-US" altLang="zh-CN" dirty="0"/>
          </a:p>
          <a:p>
            <a:r>
              <a:rPr lang="en-US" altLang="zh-TW" dirty="0"/>
              <a:t>1980s</a:t>
            </a:r>
            <a:r>
              <a:rPr lang="zh-CN" altLang="en-US" dirty="0"/>
              <a:t>出現機器學習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人工智慧是目標，機器學習是方法（深度學習是機器學習的其中一種方法）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94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參考資料：</a:t>
            </a:r>
            <a:r>
              <a:rPr lang="en-US" dirty="0">
                <a:hlinkClick r:id="rId3"/>
              </a:rPr>
              <a:t>https://www.edureka.co/blog/introduction-to-machine-learning/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081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資料來源：</a:t>
            </a:r>
            <a:r>
              <a:rPr lang="en-US" altLang="zh-TW" dirty="0"/>
              <a:t>Western</a:t>
            </a:r>
            <a:r>
              <a:rPr lang="zh-TW" altLang="en-US" dirty="0"/>
              <a:t> </a:t>
            </a:r>
            <a:r>
              <a:rPr lang="en-US" altLang="zh-TW" dirty="0"/>
              <a:t>Digital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8708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資料來源：</a:t>
            </a:r>
            <a:r>
              <a:rPr lang="en-US" dirty="0">
                <a:hlinkClick r:id="rId3"/>
              </a:rPr>
              <a:t>https://simple.wikipedia.org/wiki/Reinforcement_learning</a:t>
            </a:r>
            <a:endParaRPr lang="en-US" dirty="0"/>
          </a:p>
          <a:p>
            <a:r>
              <a:rPr lang="zh-CN" altLang="en-US" dirty="0"/>
              <a:t>例：</a:t>
            </a:r>
            <a:r>
              <a:rPr lang="en-US" altLang="zh-TW" dirty="0"/>
              <a:t>alpha</a:t>
            </a:r>
            <a:r>
              <a:rPr lang="zh-TW" altLang="en-US" dirty="0"/>
              <a:t> </a:t>
            </a:r>
            <a:r>
              <a:rPr lang="en-US" altLang="zh-TW" dirty="0"/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701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資料來源：</a:t>
            </a:r>
            <a:r>
              <a:rPr lang="en-US" dirty="0">
                <a:hlinkClick r:id="rId3"/>
              </a:rPr>
              <a:t>https://simple.wikipedia.org/wiki/Reinforcement_learning</a:t>
            </a:r>
            <a:endParaRPr lang="en-US" dirty="0"/>
          </a:p>
          <a:p>
            <a:r>
              <a:rPr lang="zh-CN" altLang="en-US" dirty="0"/>
              <a:t>例：</a:t>
            </a:r>
            <a:r>
              <a:rPr lang="en-US" altLang="zh-TW" dirty="0"/>
              <a:t>alpha</a:t>
            </a:r>
            <a:r>
              <a:rPr lang="zh-TW" altLang="en-US" dirty="0"/>
              <a:t> </a:t>
            </a:r>
            <a:r>
              <a:rPr lang="en-US" altLang="zh-TW" dirty="0"/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https://www.slashgear.com/sony-aibo-robot-dog-gets-whimsical-features-in-new-major-update-15599779/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149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https://www.slashgear.com/sony-aibo-robot-dog-gets-whimsical-features-in-new-major-update-15599779/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806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https://www.reddit.com/r/ProgrammerHumor/comments/8s91sh/machine_learning/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46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圖像</a:t>
            </a:r>
            <a:r>
              <a:rPr lang="zh-TW" altLang="en-US" dirty="0"/>
              <a:t> </a:t>
            </a:r>
            <a:r>
              <a:rPr lang="en-US" altLang="zh-TW" dirty="0" err="1"/>
              <a:t>pixal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語音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分類</a:t>
            </a:r>
            <a:r>
              <a:rPr lang="zh-TW" altLang="en-US" dirty="0"/>
              <a:t>（例：</a:t>
            </a:r>
            <a:r>
              <a:rPr lang="zh-CN" altLang="en-US" dirty="0"/>
              <a:t>盜刷）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70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圖像</a:t>
            </a:r>
            <a:r>
              <a:rPr lang="zh-TW" altLang="en-US" dirty="0"/>
              <a:t> </a:t>
            </a:r>
            <a:r>
              <a:rPr lang="en-US" altLang="zh-TW" dirty="0" err="1"/>
              <a:t>pixal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語音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分類</a:t>
            </a:r>
            <a:r>
              <a:rPr lang="zh-TW" altLang="en-US" dirty="0"/>
              <a:t>（例：</a:t>
            </a:r>
            <a:r>
              <a:rPr lang="zh-CN" altLang="en-US" dirty="0"/>
              <a:t>盜刷）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1011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圖像</a:t>
            </a:r>
            <a:r>
              <a:rPr lang="zh-TW" altLang="en-US" dirty="0"/>
              <a:t> </a:t>
            </a:r>
            <a:r>
              <a:rPr lang="en-US" altLang="zh-TW" dirty="0" err="1"/>
              <a:t>pixal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語音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分類</a:t>
            </a:r>
            <a:r>
              <a:rPr lang="zh-TW" altLang="en-US" dirty="0"/>
              <a:t>（例：</a:t>
            </a:r>
            <a:r>
              <a:rPr lang="zh-CN" altLang="en-US" dirty="0"/>
              <a:t>盜刷）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05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zh-CN" altLang="en-US" dirty="0"/>
              <a:t>的範圍取決於</a:t>
            </a:r>
            <a:r>
              <a:rPr lang="en-US" altLang="zh-TW" dirty="0"/>
              <a:t>model</a:t>
            </a:r>
            <a:r>
              <a:rPr lang="zh-TW" altLang="en-US" dirty="0"/>
              <a:t> 的複雜程度</a:t>
            </a:r>
            <a:endParaRPr lang="en-US" altLang="zh-TW" dirty="0"/>
          </a:p>
          <a:p>
            <a:r>
              <a:rPr lang="zh-TW" altLang="en-US" dirty="0"/>
              <a:t>例：線性迴歸</a:t>
            </a:r>
            <a:endParaRPr lang="en-US" altLang="zh-TW" dirty="0"/>
          </a:p>
          <a:p>
            <a:r>
              <a:rPr lang="zh-TW" altLang="en-US" dirty="0"/>
              <a:t>是不是複雜</a:t>
            </a:r>
            <a:r>
              <a:rPr lang="zh-CN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 就比較好？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23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zh-CN" altLang="en-US" dirty="0"/>
              <a:t>的範圍取決於</a:t>
            </a:r>
            <a:r>
              <a:rPr lang="en-US" altLang="zh-TW" dirty="0"/>
              <a:t>model</a:t>
            </a:r>
            <a:r>
              <a:rPr lang="zh-TW" altLang="en-US" dirty="0"/>
              <a:t> 的複雜程度</a:t>
            </a:r>
            <a:endParaRPr lang="en-US" altLang="zh-TW" dirty="0"/>
          </a:p>
          <a:p>
            <a:r>
              <a:rPr lang="zh-TW" altLang="en-US" dirty="0"/>
              <a:t>例：線性迴歸</a:t>
            </a:r>
            <a:endParaRPr lang="en-US" altLang="zh-TW" dirty="0"/>
          </a:p>
          <a:p>
            <a:r>
              <a:rPr lang="zh-TW" altLang="en-US" dirty="0"/>
              <a:t>是不是複雜</a:t>
            </a:r>
            <a:r>
              <a:rPr lang="zh-CN" altLang="en-US" dirty="0"/>
              <a:t>的</a:t>
            </a:r>
            <a:r>
              <a:rPr lang="en-US" altLang="zh-TW" dirty="0"/>
              <a:t>model</a:t>
            </a:r>
            <a:r>
              <a:rPr lang="zh-TW" altLang="en-US" dirty="0"/>
              <a:t> 就比較好？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21C6A-C6C6-2E40-88E0-242A9120C40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089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989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89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6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5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54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075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2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86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60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251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360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385E8C2-663E-AC40-B068-1D2B981991E0}" type="datetimeFigureOut">
              <a:rPr kumimoji="1" lang="zh-TW" altLang="en-US" smtClean="0"/>
              <a:t>2020/4/28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F1644F0-AF52-6749-A3FD-8CF8918F1C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29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40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6.png"/><Relationship Id="rId19" Type="http://schemas.openxmlformats.org/officeDocument/2006/relationships/image" Target="../media/image38.svg"/><Relationship Id="rId4" Type="http://schemas.openxmlformats.org/officeDocument/2006/relationships/image" Target="../media/image27.sv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40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6.png"/><Relationship Id="rId19" Type="http://schemas.openxmlformats.org/officeDocument/2006/relationships/image" Target="../media/image38.svg"/><Relationship Id="rId4" Type="http://schemas.openxmlformats.org/officeDocument/2006/relationships/image" Target="../media/image27.sv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image" Target="../media/image40.svg"/><Relationship Id="rId7" Type="http://schemas.openxmlformats.org/officeDocument/2006/relationships/image" Target="../media/image30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2.png"/><Relationship Id="rId5" Type="http://schemas.openxmlformats.org/officeDocument/2006/relationships/image" Target="../media/image28.pn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6.png"/><Relationship Id="rId19" Type="http://schemas.openxmlformats.org/officeDocument/2006/relationships/image" Target="../media/image38.svg"/><Relationship Id="rId4" Type="http://schemas.openxmlformats.org/officeDocument/2006/relationships/image" Target="../media/image27.sv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tutorial/machine_learning_map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#instructors" TargetMode="External"/><Relationship Id="rId2" Type="http://schemas.openxmlformats.org/officeDocument/2006/relationships/hyperlink" Target="https://www.youtube.com/watch?v=CXgbekl66jc&amp;list=PLJV_el3uVTsPy9oCRY30oBPNLCo89yu49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8724E-C8A2-804C-9BAA-8391593D9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CLass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機器是如何學習的？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245119-F70D-7F4A-ADDF-0628AC491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352544"/>
            <a:ext cx="8991600" cy="1239894"/>
          </a:xfrm>
        </p:spPr>
        <p:txBody>
          <a:bodyPr/>
          <a:lstStyle/>
          <a:p>
            <a:pPr algn="r"/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黃弘開</a:t>
            </a:r>
            <a:endParaRPr kumimoji="1"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r"/>
            <a:r>
              <a:rPr kumimoji="1" lang="en-US" altLang="zh-TW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Email:</a:t>
            </a:r>
            <a:r>
              <a:rPr kumimoji="1" lang="zh-TW" altLang="en-US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kumimoji="1" lang="en-US" altLang="zh-TW" sz="1600" dirty="0">
                <a:latin typeface="STZhongsong" panose="02010600040101010101" pitchFamily="2" charset="-122"/>
                <a:ea typeface="STZhongsong" panose="02010600040101010101" pitchFamily="2" charset="-122"/>
              </a:rPr>
              <a:t>kai830227@gmail.com</a:t>
            </a:r>
            <a:endParaRPr kumimoji="1" lang="zh-TW" altLang="en-US" sz="16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77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E86694C-2C16-604C-96B6-89CDDB7FB8B4}"/>
              </a:ext>
            </a:extLst>
          </p:cNvPr>
          <p:cNvSpPr/>
          <p:nvPr/>
        </p:nvSpPr>
        <p:spPr>
          <a:xfrm>
            <a:off x="2254827" y="556551"/>
            <a:ext cx="2722221" cy="1840994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42BE1-6FF2-3242-8C2E-BED670FAB7C3}"/>
              </a:ext>
            </a:extLst>
          </p:cNvPr>
          <p:cNvSpPr txBox="1"/>
          <p:nvPr/>
        </p:nvSpPr>
        <p:spPr>
          <a:xfrm>
            <a:off x="532820" y="5462928"/>
            <a:ext cx="1877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hopping basket">
            <a:extLst>
              <a:ext uri="{FF2B5EF4-FFF2-40B4-BE49-F238E27FC236}">
                <a16:creationId xmlns:a16="http://schemas.microsoft.com/office/drawing/2014/main" id="{9189B72B-3DB3-3F4D-9F64-3EA702CA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65" y="4273981"/>
            <a:ext cx="1314699" cy="131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039AB-B5BB-F746-AA67-B315CF3C18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567484" y="4428636"/>
            <a:ext cx="1563438" cy="1567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335A8A-EA96-544F-9E6B-B07A2C834353}"/>
              </a:ext>
            </a:extLst>
          </p:cNvPr>
          <p:cNvSpPr txBox="1"/>
          <p:nvPr/>
        </p:nvSpPr>
        <p:spPr>
          <a:xfrm>
            <a:off x="5461447" y="1722503"/>
            <a:ext cx="294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sz="2200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sz="2200" dirty="0"/>
              <a:t> </a:t>
            </a:r>
            <a:endParaRPr lang="en-US" sz="2200" dirty="0"/>
          </a:p>
        </p:txBody>
      </p:sp>
      <p:pic>
        <p:nvPicPr>
          <p:cNvPr id="11" name="Graphic 10" descr="Books">
            <a:extLst>
              <a:ext uri="{FF2B5EF4-FFF2-40B4-BE49-F238E27FC236}">
                <a16:creationId xmlns:a16="http://schemas.microsoft.com/office/drawing/2014/main" id="{7EF417DB-0C45-244F-9A14-3C581922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702" y="600738"/>
            <a:ext cx="1047627" cy="1047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D7AFED-1FC8-B14E-BDE2-50675441FC61}"/>
              </a:ext>
            </a:extLst>
          </p:cNvPr>
          <p:cNvSpPr txBox="1"/>
          <p:nvPr/>
        </p:nvSpPr>
        <p:spPr>
          <a:xfrm>
            <a:off x="606758" y="1628104"/>
            <a:ext cx="1741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3E06D-F9CE-3A43-BB93-17F8DB51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7746" y="679224"/>
            <a:ext cx="907030" cy="9070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576EE9-853B-0941-9DA2-E92EED1A6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386" y="783098"/>
            <a:ext cx="597164" cy="785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693DDF-D232-D044-894F-CBC4E9964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010" y="806554"/>
            <a:ext cx="438426" cy="7763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1B7D67-3652-7D46-8FCC-6F760091F3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116" t="46023" r="14893" b="7927"/>
          <a:stretch/>
        </p:blipFill>
        <p:spPr>
          <a:xfrm>
            <a:off x="7738873" y="2657895"/>
            <a:ext cx="2638143" cy="1561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D0957-897C-D24D-8F30-8DD59AC35990}"/>
              </a:ext>
            </a:extLst>
          </p:cNvPr>
          <p:cNvSpPr txBox="1"/>
          <p:nvPr/>
        </p:nvSpPr>
        <p:spPr>
          <a:xfrm>
            <a:off x="2408980" y="158165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Cat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34241-A500-B746-93E1-DC640825D96C}"/>
              </a:ext>
            </a:extLst>
          </p:cNvPr>
          <p:cNvSpPr txBox="1"/>
          <p:nvPr/>
        </p:nvSpPr>
        <p:spPr>
          <a:xfrm>
            <a:off x="3042825" y="158165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Monkey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4E4A9-89CA-BE49-89C2-7DC539D67349}"/>
              </a:ext>
            </a:extLst>
          </p:cNvPr>
          <p:cNvSpPr txBox="1"/>
          <p:nvPr/>
        </p:nvSpPr>
        <p:spPr>
          <a:xfrm>
            <a:off x="4109482" y="15816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43593B-CE1F-CD45-ADED-72281F4E552B}"/>
              </a:ext>
            </a:extLst>
          </p:cNvPr>
          <p:cNvSpPr txBox="1"/>
          <p:nvPr/>
        </p:nvSpPr>
        <p:spPr>
          <a:xfrm>
            <a:off x="3419053" y="2002412"/>
            <a:ext cx="461665" cy="3231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DF4A80-47F7-D145-BF3C-E86C6B413F51}"/>
              </a:ext>
            </a:extLst>
          </p:cNvPr>
          <p:cNvSpPr txBox="1"/>
          <p:nvPr/>
        </p:nvSpPr>
        <p:spPr>
          <a:xfrm>
            <a:off x="3262790" y="3748138"/>
            <a:ext cx="358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Goodness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6863C5-4EC2-5246-A160-6FD12191D3DB}"/>
              </a:ext>
            </a:extLst>
          </p:cNvPr>
          <p:cNvSpPr txBox="1"/>
          <p:nvPr/>
        </p:nvSpPr>
        <p:spPr>
          <a:xfrm>
            <a:off x="10385396" y="1888454"/>
            <a:ext cx="136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Testing</a:t>
            </a:r>
            <a:r>
              <a:rPr lang="zh-TW" altLang="en-US" sz="2200" dirty="0"/>
              <a:t> </a:t>
            </a:r>
            <a:r>
              <a:rPr lang="en-US" altLang="zh-TW" sz="2200" dirty="0"/>
              <a:t>Data</a:t>
            </a:r>
            <a:endParaRPr lang="en-US" sz="2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BE176E8-EAD6-FB4F-8138-6227B533A9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3903" y="679224"/>
            <a:ext cx="828327" cy="12530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7B5C9A-68CB-E24D-8BDF-145331A30E81}"/>
              </a:ext>
            </a:extLst>
          </p:cNvPr>
          <p:cNvSpPr txBox="1"/>
          <p:nvPr/>
        </p:nvSpPr>
        <p:spPr>
          <a:xfrm>
            <a:off x="10500443" y="5212266"/>
            <a:ext cx="1135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’</a:t>
            </a:r>
          </a:p>
          <a:p>
            <a:pPr algn="ctr"/>
            <a:r>
              <a:rPr lang="en-US" altLang="zh-TW" sz="2200" dirty="0"/>
              <a:t>(output)</a:t>
            </a:r>
          </a:p>
        </p:txBody>
      </p:sp>
      <p:pic>
        <p:nvPicPr>
          <p:cNvPr id="5" name="Graphic 4" descr="Line arrow Slight curve">
            <a:extLst>
              <a:ext uri="{FF2B5EF4-FFF2-40B4-BE49-F238E27FC236}">
                <a16:creationId xmlns:a16="http://schemas.microsoft.com/office/drawing/2014/main" id="{38189622-4178-6443-AFF9-F1ABA4E46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896932">
            <a:off x="4036571" y="4108071"/>
            <a:ext cx="1509141" cy="1509141"/>
          </a:xfrm>
          <a:prstGeom prst="rect">
            <a:avLst/>
          </a:prstGeom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6786890C-8168-9346-ADC1-FB385B73B2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95849" y="2591537"/>
            <a:ext cx="1361726" cy="1361726"/>
          </a:xfrm>
          <a:prstGeom prst="rect">
            <a:avLst/>
          </a:prstGeom>
        </p:spPr>
      </p:pic>
      <p:pic>
        <p:nvPicPr>
          <p:cNvPr id="19" name="Graphic 18" descr="Line arrow Clockwise curve">
            <a:extLst>
              <a:ext uri="{FF2B5EF4-FFF2-40B4-BE49-F238E27FC236}">
                <a16:creationId xmlns:a16="http://schemas.microsoft.com/office/drawing/2014/main" id="{45FB814C-6333-734F-A6E9-9824BED00D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079975" flipV="1">
            <a:off x="9514723" y="4452395"/>
            <a:ext cx="1190110" cy="1223731"/>
          </a:xfrm>
          <a:prstGeom prst="rect">
            <a:avLst/>
          </a:prstGeom>
        </p:spPr>
      </p:pic>
      <p:pic>
        <p:nvPicPr>
          <p:cNvPr id="22" name="Graphic 21" descr="Line arrow Counter clockwise curve">
            <a:extLst>
              <a:ext uri="{FF2B5EF4-FFF2-40B4-BE49-F238E27FC236}">
                <a16:creationId xmlns:a16="http://schemas.microsoft.com/office/drawing/2014/main" id="{1908BA8D-AAD2-0F4B-9679-E6C358F7E0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4894310">
            <a:off x="9517296" y="1544652"/>
            <a:ext cx="1162501" cy="1162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89E510-4A6E-5047-B39B-9E6B034783BC}"/>
              </a:ext>
            </a:extLst>
          </p:cNvPr>
          <p:cNvSpPr/>
          <p:nvPr/>
        </p:nvSpPr>
        <p:spPr>
          <a:xfrm>
            <a:off x="8830959" y="427398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B8C42530-2E4F-544C-B81E-666F06EEF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3047" y="2768034"/>
            <a:ext cx="1063889" cy="1063889"/>
          </a:xfrm>
          <a:prstGeom prst="rect">
            <a:avLst/>
          </a:prstGeom>
        </p:spPr>
      </p:pic>
      <p:pic>
        <p:nvPicPr>
          <p:cNvPr id="18" name="Graphic 17" descr="Line arrow Clockwise curve">
            <a:extLst>
              <a:ext uri="{FF2B5EF4-FFF2-40B4-BE49-F238E27FC236}">
                <a16:creationId xmlns:a16="http://schemas.microsoft.com/office/drawing/2014/main" id="{778BD39B-82DF-FA45-88EB-027289DAB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440034">
            <a:off x="6072760" y="2270235"/>
            <a:ext cx="1494286" cy="1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E86694C-2C16-604C-96B6-89CDDB7FB8B4}"/>
              </a:ext>
            </a:extLst>
          </p:cNvPr>
          <p:cNvSpPr/>
          <p:nvPr/>
        </p:nvSpPr>
        <p:spPr>
          <a:xfrm>
            <a:off x="2254827" y="556551"/>
            <a:ext cx="2722221" cy="1840994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42BE1-6FF2-3242-8C2E-BED670FAB7C3}"/>
              </a:ext>
            </a:extLst>
          </p:cNvPr>
          <p:cNvSpPr txBox="1"/>
          <p:nvPr/>
        </p:nvSpPr>
        <p:spPr>
          <a:xfrm>
            <a:off x="532820" y="5462928"/>
            <a:ext cx="1877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hopping basket">
            <a:extLst>
              <a:ext uri="{FF2B5EF4-FFF2-40B4-BE49-F238E27FC236}">
                <a16:creationId xmlns:a16="http://schemas.microsoft.com/office/drawing/2014/main" id="{9189B72B-3DB3-3F4D-9F64-3EA702CA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65" y="4273981"/>
            <a:ext cx="1314699" cy="131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039AB-B5BB-F746-AA67-B315CF3C18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567484" y="4428636"/>
            <a:ext cx="1563438" cy="1567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335A8A-EA96-544F-9E6B-B07A2C834353}"/>
              </a:ext>
            </a:extLst>
          </p:cNvPr>
          <p:cNvSpPr txBox="1"/>
          <p:nvPr/>
        </p:nvSpPr>
        <p:spPr>
          <a:xfrm>
            <a:off x="5461447" y="1722503"/>
            <a:ext cx="294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sz="2200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sz="2200" dirty="0"/>
              <a:t> </a:t>
            </a:r>
            <a:endParaRPr lang="en-US" sz="2200" dirty="0"/>
          </a:p>
        </p:txBody>
      </p:sp>
      <p:pic>
        <p:nvPicPr>
          <p:cNvPr id="11" name="Graphic 10" descr="Books">
            <a:extLst>
              <a:ext uri="{FF2B5EF4-FFF2-40B4-BE49-F238E27FC236}">
                <a16:creationId xmlns:a16="http://schemas.microsoft.com/office/drawing/2014/main" id="{7EF417DB-0C45-244F-9A14-3C581922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702" y="600738"/>
            <a:ext cx="1047627" cy="1047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D7AFED-1FC8-B14E-BDE2-50675441FC61}"/>
              </a:ext>
            </a:extLst>
          </p:cNvPr>
          <p:cNvSpPr txBox="1"/>
          <p:nvPr/>
        </p:nvSpPr>
        <p:spPr>
          <a:xfrm>
            <a:off x="606758" y="1628104"/>
            <a:ext cx="1741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3E06D-F9CE-3A43-BB93-17F8DB51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7746" y="679224"/>
            <a:ext cx="907030" cy="9070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576EE9-853B-0941-9DA2-E92EED1A6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386" y="783098"/>
            <a:ext cx="597164" cy="785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693DDF-D232-D044-894F-CBC4E9964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010" y="806554"/>
            <a:ext cx="438426" cy="7763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1B7D67-3652-7D46-8FCC-6F760091F3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116" t="46023" r="14893" b="7927"/>
          <a:stretch/>
        </p:blipFill>
        <p:spPr>
          <a:xfrm>
            <a:off x="7738873" y="2657895"/>
            <a:ext cx="2638143" cy="1561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D0957-897C-D24D-8F30-8DD59AC35990}"/>
              </a:ext>
            </a:extLst>
          </p:cNvPr>
          <p:cNvSpPr txBox="1"/>
          <p:nvPr/>
        </p:nvSpPr>
        <p:spPr>
          <a:xfrm>
            <a:off x="2408980" y="158165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Cat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34241-A500-B746-93E1-DC640825D96C}"/>
              </a:ext>
            </a:extLst>
          </p:cNvPr>
          <p:cNvSpPr txBox="1"/>
          <p:nvPr/>
        </p:nvSpPr>
        <p:spPr>
          <a:xfrm>
            <a:off x="3042825" y="158165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Monkey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4E4A9-89CA-BE49-89C2-7DC539D67349}"/>
              </a:ext>
            </a:extLst>
          </p:cNvPr>
          <p:cNvSpPr txBox="1"/>
          <p:nvPr/>
        </p:nvSpPr>
        <p:spPr>
          <a:xfrm>
            <a:off x="4109482" y="15816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43593B-CE1F-CD45-ADED-72281F4E552B}"/>
              </a:ext>
            </a:extLst>
          </p:cNvPr>
          <p:cNvSpPr txBox="1"/>
          <p:nvPr/>
        </p:nvSpPr>
        <p:spPr>
          <a:xfrm>
            <a:off x="3419053" y="2002412"/>
            <a:ext cx="461665" cy="3231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DF4A80-47F7-D145-BF3C-E86C6B413F51}"/>
              </a:ext>
            </a:extLst>
          </p:cNvPr>
          <p:cNvSpPr txBox="1"/>
          <p:nvPr/>
        </p:nvSpPr>
        <p:spPr>
          <a:xfrm>
            <a:off x="3262790" y="3748138"/>
            <a:ext cx="358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Goodness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6863C5-4EC2-5246-A160-6FD12191D3DB}"/>
              </a:ext>
            </a:extLst>
          </p:cNvPr>
          <p:cNvSpPr txBox="1"/>
          <p:nvPr/>
        </p:nvSpPr>
        <p:spPr>
          <a:xfrm>
            <a:off x="10385396" y="1888454"/>
            <a:ext cx="136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Testing</a:t>
            </a:r>
            <a:r>
              <a:rPr lang="zh-TW" altLang="en-US" sz="2200" dirty="0"/>
              <a:t> </a:t>
            </a:r>
            <a:r>
              <a:rPr lang="en-US" altLang="zh-TW" sz="2200" dirty="0"/>
              <a:t>Data</a:t>
            </a:r>
            <a:endParaRPr lang="en-US" sz="2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BE176E8-EAD6-FB4F-8138-6227B533A9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3903" y="679224"/>
            <a:ext cx="828327" cy="12530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7B5C9A-68CB-E24D-8BDF-145331A30E81}"/>
              </a:ext>
            </a:extLst>
          </p:cNvPr>
          <p:cNvSpPr txBox="1"/>
          <p:nvPr/>
        </p:nvSpPr>
        <p:spPr>
          <a:xfrm>
            <a:off x="10500443" y="5212266"/>
            <a:ext cx="1135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’</a:t>
            </a:r>
          </a:p>
          <a:p>
            <a:pPr algn="ctr"/>
            <a:r>
              <a:rPr lang="en-US" altLang="zh-TW" sz="2200" dirty="0"/>
              <a:t>(output)</a:t>
            </a:r>
          </a:p>
        </p:txBody>
      </p:sp>
      <p:pic>
        <p:nvPicPr>
          <p:cNvPr id="5" name="Graphic 4" descr="Line arrow Slight curve">
            <a:extLst>
              <a:ext uri="{FF2B5EF4-FFF2-40B4-BE49-F238E27FC236}">
                <a16:creationId xmlns:a16="http://schemas.microsoft.com/office/drawing/2014/main" id="{38189622-4178-6443-AFF9-F1ABA4E46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896932">
            <a:off x="4036571" y="4108071"/>
            <a:ext cx="1509141" cy="1509141"/>
          </a:xfrm>
          <a:prstGeom prst="rect">
            <a:avLst/>
          </a:prstGeom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6786890C-8168-9346-ADC1-FB385B73B2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95849" y="2591537"/>
            <a:ext cx="1361726" cy="1361726"/>
          </a:xfrm>
          <a:prstGeom prst="rect">
            <a:avLst/>
          </a:prstGeom>
        </p:spPr>
      </p:pic>
      <p:pic>
        <p:nvPicPr>
          <p:cNvPr id="19" name="Graphic 18" descr="Line arrow Clockwise curve">
            <a:extLst>
              <a:ext uri="{FF2B5EF4-FFF2-40B4-BE49-F238E27FC236}">
                <a16:creationId xmlns:a16="http://schemas.microsoft.com/office/drawing/2014/main" id="{45FB814C-6333-734F-A6E9-9824BED00D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079975" flipV="1">
            <a:off x="9514723" y="4452395"/>
            <a:ext cx="1190110" cy="1223731"/>
          </a:xfrm>
          <a:prstGeom prst="rect">
            <a:avLst/>
          </a:prstGeom>
        </p:spPr>
      </p:pic>
      <p:pic>
        <p:nvPicPr>
          <p:cNvPr id="22" name="Graphic 21" descr="Line arrow Counter clockwise curve">
            <a:extLst>
              <a:ext uri="{FF2B5EF4-FFF2-40B4-BE49-F238E27FC236}">
                <a16:creationId xmlns:a16="http://schemas.microsoft.com/office/drawing/2014/main" id="{1908BA8D-AAD2-0F4B-9679-E6C358F7E0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4894310">
            <a:off x="9517296" y="1544652"/>
            <a:ext cx="1162501" cy="1162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89E510-4A6E-5047-B39B-9E6B034783BC}"/>
              </a:ext>
            </a:extLst>
          </p:cNvPr>
          <p:cNvSpPr/>
          <p:nvPr/>
        </p:nvSpPr>
        <p:spPr>
          <a:xfrm>
            <a:off x="8830959" y="427398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B8C42530-2E4F-544C-B81E-666F06EEF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3047" y="2768034"/>
            <a:ext cx="1063889" cy="1063889"/>
          </a:xfrm>
          <a:prstGeom prst="rect">
            <a:avLst/>
          </a:prstGeom>
        </p:spPr>
      </p:pic>
      <p:pic>
        <p:nvPicPr>
          <p:cNvPr id="18" name="Graphic 17" descr="Line arrow Clockwise curve">
            <a:extLst>
              <a:ext uri="{FF2B5EF4-FFF2-40B4-BE49-F238E27FC236}">
                <a16:creationId xmlns:a16="http://schemas.microsoft.com/office/drawing/2014/main" id="{778BD39B-82DF-FA45-88EB-027289DAB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440034">
            <a:off x="6072760" y="2270235"/>
            <a:ext cx="1494286" cy="1494286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34B309-AA58-F845-9C43-44B9ADB951D4}"/>
              </a:ext>
            </a:extLst>
          </p:cNvPr>
          <p:cNvSpPr/>
          <p:nvPr/>
        </p:nvSpPr>
        <p:spPr>
          <a:xfrm>
            <a:off x="441261" y="312739"/>
            <a:ext cx="7839139" cy="621385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6000" b="1" dirty="0">
                <a:ln w="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Training</a:t>
            </a:r>
            <a:endParaRPr lang="en-US" sz="6000" b="1" dirty="0">
              <a:ln w="0">
                <a:solidFill>
                  <a:sysClr val="windowText" lastClr="000000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C0903ED-E260-CB43-8D2D-BC3BFFB85247}"/>
              </a:ext>
            </a:extLst>
          </p:cNvPr>
          <p:cNvSpPr/>
          <p:nvPr/>
        </p:nvSpPr>
        <p:spPr>
          <a:xfrm>
            <a:off x="8408087" y="312739"/>
            <a:ext cx="3334738" cy="617959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ln w="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2846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E86694C-2C16-604C-96B6-89CDDB7FB8B4}"/>
              </a:ext>
            </a:extLst>
          </p:cNvPr>
          <p:cNvSpPr/>
          <p:nvPr/>
        </p:nvSpPr>
        <p:spPr>
          <a:xfrm>
            <a:off x="2254827" y="556551"/>
            <a:ext cx="2722221" cy="1840994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42BE1-6FF2-3242-8C2E-BED670FAB7C3}"/>
              </a:ext>
            </a:extLst>
          </p:cNvPr>
          <p:cNvSpPr txBox="1"/>
          <p:nvPr/>
        </p:nvSpPr>
        <p:spPr>
          <a:xfrm>
            <a:off x="532820" y="5462928"/>
            <a:ext cx="1877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26" descr="Shopping basket">
            <a:extLst>
              <a:ext uri="{FF2B5EF4-FFF2-40B4-BE49-F238E27FC236}">
                <a16:creationId xmlns:a16="http://schemas.microsoft.com/office/drawing/2014/main" id="{9189B72B-3DB3-3F4D-9F64-3EA702CA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165" y="4273981"/>
            <a:ext cx="1314699" cy="131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039AB-B5BB-F746-AA67-B315CF3C18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567484" y="4428636"/>
            <a:ext cx="1563438" cy="1567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335A8A-EA96-544F-9E6B-B07A2C834353}"/>
              </a:ext>
            </a:extLst>
          </p:cNvPr>
          <p:cNvSpPr txBox="1"/>
          <p:nvPr/>
        </p:nvSpPr>
        <p:spPr>
          <a:xfrm>
            <a:off x="5461447" y="1722503"/>
            <a:ext cx="294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sz="2200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sz="2200" dirty="0"/>
              <a:t> </a:t>
            </a:r>
            <a:endParaRPr lang="en-US" sz="2200" dirty="0"/>
          </a:p>
        </p:txBody>
      </p:sp>
      <p:pic>
        <p:nvPicPr>
          <p:cNvPr id="11" name="Graphic 10" descr="Books">
            <a:extLst>
              <a:ext uri="{FF2B5EF4-FFF2-40B4-BE49-F238E27FC236}">
                <a16:creationId xmlns:a16="http://schemas.microsoft.com/office/drawing/2014/main" id="{7EF417DB-0C45-244F-9A14-3C581922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702" y="600738"/>
            <a:ext cx="1047627" cy="1047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D7AFED-1FC8-B14E-BDE2-50675441FC61}"/>
              </a:ext>
            </a:extLst>
          </p:cNvPr>
          <p:cNvSpPr txBox="1"/>
          <p:nvPr/>
        </p:nvSpPr>
        <p:spPr>
          <a:xfrm>
            <a:off x="606758" y="1628104"/>
            <a:ext cx="1741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3E06D-F9CE-3A43-BB93-17F8DB514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7746" y="679224"/>
            <a:ext cx="907030" cy="9070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576EE9-853B-0941-9DA2-E92EED1A6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386" y="783098"/>
            <a:ext cx="597164" cy="785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693DDF-D232-D044-894F-CBC4E9964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010" y="806554"/>
            <a:ext cx="438426" cy="7763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1B7D67-3652-7D46-8FCC-6F760091F3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116" t="46023" r="14893" b="7927"/>
          <a:stretch/>
        </p:blipFill>
        <p:spPr>
          <a:xfrm>
            <a:off x="7738873" y="2657895"/>
            <a:ext cx="2638143" cy="1561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D0957-897C-D24D-8F30-8DD59AC35990}"/>
              </a:ext>
            </a:extLst>
          </p:cNvPr>
          <p:cNvSpPr txBox="1"/>
          <p:nvPr/>
        </p:nvSpPr>
        <p:spPr>
          <a:xfrm>
            <a:off x="2408980" y="158165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Cat</a:t>
            </a:r>
            <a:endParaRPr lang="en-US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34241-A500-B746-93E1-DC640825D96C}"/>
              </a:ext>
            </a:extLst>
          </p:cNvPr>
          <p:cNvSpPr txBox="1"/>
          <p:nvPr/>
        </p:nvSpPr>
        <p:spPr>
          <a:xfrm>
            <a:off x="3042825" y="158165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Monkey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4E4A9-89CA-BE49-89C2-7DC539D67349}"/>
              </a:ext>
            </a:extLst>
          </p:cNvPr>
          <p:cNvSpPr txBox="1"/>
          <p:nvPr/>
        </p:nvSpPr>
        <p:spPr>
          <a:xfrm>
            <a:off x="4109482" y="158165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43593B-CE1F-CD45-ADED-72281F4E552B}"/>
              </a:ext>
            </a:extLst>
          </p:cNvPr>
          <p:cNvSpPr txBox="1"/>
          <p:nvPr/>
        </p:nvSpPr>
        <p:spPr>
          <a:xfrm>
            <a:off x="3419053" y="2002412"/>
            <a:ext cx="461665" cy="3231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DF4A80-47F7-D145-BF3C-E86C6B413F51}"/>
              </a:ext>
            </a:extLst>
          </p:cNvPr>
          <p:cNvSpPr txBox="1"/>
          <p:nvPr/>
        </p:nvSpPr>
        <p:spPr>
          <a:xfrm>
            <a:off x="3262790" y="3748138"/>
            <a:ext cx="358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Goodness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2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6863C5-4EC2-5246-A160-6FD12191D3DB}"/>
              </a:ext>
            </a:extLst>
          </p:cNvPr>
          <p:cNvSpPr txBox="1"/>
          <p:nvPr/>
        </p:nvSpPr>
        <p:spPr>
          <a:xfrm>
            <a:off x="10385396" y="1888454"/>
            <a:ext cx="136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Testing</a:t>
            </a:r>
            <a:r>
              <a:rPr lang="zh-TW" altLang="en-US" sz="2200" dirty="0"/>
              <a:t> </a:t>
            </a:r>
            <a:r>
              <a:rPr lang="en-US" altLang="zh-TW" sz="2200" dirty="0"/>
              <a:t>Data</a:t>
            </a:r>
            <a:endParaRPr lang="en-US" sz="2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BE176E8-EAD6-FB4F-8138-6227B533A9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3903" y="679224"/>
            <a:ext cx="828327" cy="12530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7B5C9A-68CB-E24D-8BDF-145331A30E81}"/>
              </a:ext>
            </a:extLst>
          </p:cNvPr>
          <p:cNvSpPr txBox="1"/>
          <p:nvPr/>
        </p:nvSpPr>
        <p:spPr>
          <a:xfrm>
            <a:off x="10500443" y="5212266"/>
            <a:ext cx="1135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</a:t>
            </a:r>
            <a:r>
              <a:rPr lang="en-US" altLang="zh-TW" sz="2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Dog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’</a:t>
            </a:r>
          </a:p>
          <a:p>
            <a:pPr algn="ctr"/>
            <a:r>
              <a:rPr lang="en-US" altLang="zh-TW" sz="2200" dirty="0"/>
              <a:t>(output)</a:t>
            </a:r>
          </a:p>
        </p:txBody>
      </p:sp>
      <p:pic>
        <p:nvPicPr>
          <p:cNvPr id="5" name="Graphic 4" descr="Line arrow Slight curve">
            <a:extLst>
              <a:ext uri="{FF2B5EF4-FFF2-40B4-BE49-F238E27FC236}">
                <a16:creationId xmlns:a16="http://schemas.microsoft.com/office/drawing/2014/main" id="{38189622-4178-6443-AFF9-F1ABA4E46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7896932">
            <a:off x="4036571" y="4108071"/>
            <a:ext cx="1509141" cy="1509141"/>
          </a:xfrm>
          <a:prstGeom prst="rect">
            <a:avLst/>
          </a:prstGeom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6786890C-8168-9346-ADC1-FB385B73B2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795849" y="2591537"/>
            <a:ext cx="1361726" cy="1361726"/>
          </a:xfrm>
          <a:prstGeom prst="rect">
            <a:avLst/>
          </a:prstGeom>
        </p:spPr>
      </p:pic>
      <p:pic>
        <p:nvPicPr>
          <p:cNvPr id="19" name="Graphic 18" descr="Line arrow Clockwise curve">
            <a:extLst>
              <a:ext uri="{FF2B5EF4-FFF2-40B4-BE49-F238E27FC236}">
                <a16:creationId xmlns:a16="http://schemas.microsoft.com/office/drawing/2014/main" id="{45FB814C-6333-734F-A6E9-9824BED00D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079975" flipV="1">
            <a:off x="9514723" y="4452395"/>
            <a:ext cx="1190110" cy="1223731"/>
          </a:xfrm>
          <a:prstGeom prst="rect">
            <a:avLst/>
          </a:prstGeom>
        </p:spPr>
      </p:pic>
      <p:pic>
        <p:nvPicPr>
          <p:cNvPr id="22" name="Graphic 21" descr="Line arrow Counter clockwise curve">
            <a:extLst>
              <a:ext uri="{FF2B5EF4-FFF2-40B4-BE49-F238E27FC236}">
                <a16:creationId xmlns:a16="http://schemas.microsoft.com/office/drawing/2014/main" id="{1908BA8D-AAD2-0F4B-9679-E6C358F7E0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4894310">
            <a:off x="9517296" y="1544652"/>
            <a:ext cx="1162501" cy="1162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89E510-4A6E-5047-B39B-9E6B034783BC}"/>
              </a:ext>
            </a:extLst>
          </p:cNvPr>
          <p:cNvSpPr/>
          <p:nvPr/>
        </p:nvSpPr>
        <p:spPr>
          <a:xfrm>
            <a:off x="8830959" y="427398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r>
              <a:rPr lang="zh-TW" altLang="en-US" dirty="0"/>
              <a:t> </a:t>
            </a:r>
            <a:endParaRPr lang="en-US" dirty="0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B8C42530-2E4F-544C-B81E-666F06EEF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3047" y="2768034"/>
            <a:ext cx="1063889" cy="1063889"/>
          </a:xfrm>
          <a:prstGeom prst="rect">
            <a:avLst/>
          </a:prstGeom>
        </p:spPr>
      </p:pic>
      <p:pic>
        <p:nvPicPr>
          <p:cNvPr id="18" name="Graphic 17" descr="Line arrow Clockwise curve">
            <a:extLst>
              <a:ext uri="{FF2B5EF4-FFF2-40B4-BE49-F238E27FC236}">
                <a16:creationId xmlns:a16="http://schemas.microsoft.com/office/drawing/2014/main" id="{778BD39B-82DF-FA45-88EB-027289DAB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7440034">
            <a:off x="6072760" y="2270235"/>
            <a:ext cx="1494286" cy="1494286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14ED198-A839-CB4A-8CE3-4BC3562E7720}"/>
              </a:ext>
            </a:extLst>
          </p:cNvPr>
          <p:cNvSpPr/>
          <p:nvPr/>
        </p:nvSpPr>
        <p:spPr>
          <a:xfrm>
            <a:off x="441261" y="312739"/>
            <a:ext cx="7839139" cy="621385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6000" b="1" dirty="0">
                <a:ln w="0">
                  <a:solidFill>
                    <a:sysClr val="windowText" lastClr="000000"/>
                  </a:solidFill>
                </a:ln>
                <a:gradFill>
                  <a:gsLst>
                    <a:gs pos="0">
                      <a:schemeClr val="accent1">
                        <a:tint val="80000"/>
                        <a:satMod val="107000"/>
                        <a:lumMod val="103000"/>
                        <a:alpha val="39000"/>
                      </a:schemeClr>
                    </a:gs>
                    <a:gs pos="100000">
                      <a:schemeClr val="accent1">
                        <a:tint val="82000"/>
                        <a:satMod val="109000"/>
                        <a:lumMod val="103000"/>
                        <a:alpha val="0"/>
                      </a:schemeClr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Training</a:t>
            </a:r>
            <a:endParaRPr lang="en-US" sz="6000" b="1" dirty="0">
              <a:ln w="0">
                <a:solidFill>
                  <a:sysClr val="windowText" lastClr="000000"/>
                </a:solidFill>
              </a:ln>
              <a:gradFill>
                <a:gsLst>
                  <a:gs pos="0">
                    <a:schemeClr val="accent1">
                      <a:tint val="80000"/>
                      <a:satMod val="107000"/>
                      <a:lumMod val="103000"/>
                      <a:alpha val="39000"/>
                    </a:schemeClr>
                  </a:gs>
                  <a:gs pos="100000">
                    <a:schemeClr val="accent1">
                      <a:tint val="82000"/>
                      <a:satMod val="109000"/>
                      <a:lumMod val="103000"/>
                      <a:alpha val="0"/>
                    </a:schemeClr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A634DC-860C-2E4F-A6E9-138508B31034}"/>
              </a:ext>
            </a:extLst>
          </p:cNvPr>
          <p:cNvSpPr/>
          <p:nvPr/>
        </p:nvSpPr>
        <p:spPr>
          <a:xfrm>
            <a:off x="1113069" y="4726039"/>
            <a:ext cx="736889" cy="7368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endParaRPr lang="en-TW" sz="4800" dirty="0">
              <a:solidFill>
                <a:schemeClr val="tx1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1356AE-BA9A-E64A-8574-5E395B3DD471}"/>
              </a:ext>
            </a:extLst>
          </p:cNvPr>
          <p:cNvSpPr/>
          <p:nvPr/>
        </p:nvSpPr>
        <p:spPr>
          <a:xfrm>
            <a:off x="4678655" y="3070223"/>
            <a:ext cx="736889" cy="7368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endParaRPr lang="en-TW" sz="4800" dirty="0">
              <a:solidFill>
                <a:schemeClr val="tx1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870B840-0801-A04F-944D-CCB27925CE8F}"/>
              </a:ext>
            </a:extLst>
          </p:cNvPr>
          <p:cNvSpPr/>
          <p:nvPr/>
        </p:nvSpPr>
        <p:spPr>
          <a:xfrm>
            <a:off x="6491394" y="1029435"/>
            <a:ext cx="736889" cy="7368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3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0FF4EE1-8A76-BB4B-8130-55633EFEA1DE}"/>
              </a:ext>
            </a:extLst>
          </p:cNvPr>
          <p:cNvSpPr/>
          <p:nvPr/>
        </p:nvSpPr>
        <p:spPr>
          <a:xfrm>
            <a:off x="8408087" y="312739"/>
            <a:ext cx="3334738" cy="617959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b="1" dirty="0">
                <a:ln w="0">
                  <a:solidFill>
                    <a:sysClr val="windowText" lastClr="00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48379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2E8C7-149F-1C4A-91C3-2FE13CE3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小結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FCC34-C057-B643-8ABF-A0CF16A8E762}"/>
              </a:ext>
            </a:extLst>
          </p:cNvPr>
          <p:cNvSpPr txBox="1"/>
          <p:nvPr/>
        </p:nvSpPr>
        <p:spPr>
          <a:xfrm>
            <a:off x="2324499" y="3048827"/>
            <a:ext cx="1000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17D95C-0E27-2F41-8B15-22724345D7A7}"/>
              </a:ext>
            </a:extLst>
          </p:cNvPr>
          <p:cNvSpPr/>
          <p:nvPr/>
        </p:nvSpPr>
        <p:spPr>
          <a:xfrm>
            <a:off x="1588928" y="3534835"/>
            <a:ext cx="2471737" cy="1782678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決定一個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algn="ctr"/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(function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DC698-D69F-2942-AE07-817E92EF54E0}"/>
              </a:ext>
            </a:extLst>
          </p:cNvPr>
          <p:cNvSpPr txBox="1"/>
          <p:nvPr/>
        </p:nvSpPr>
        <p:spPr>
          <a:xfrm>
            <a:off x="5595702" y="3048827"/>
            <a:ext cx="100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3AE145-A670-D447-B8EA-EEB8E83C2348}"/>
              </a:ext>
            </a:extLst>
          </p:cNvPr>
          <p:cNvSpPr/>
          <p:nvPr/>
        </p:nvSpPr>
        <p:spPr>
          <a:xfrm>
            <a:off x="4860131" y="3534835"/>
            <a:ext cx="2471737" cy="1782678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決定一個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Meausre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衡量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goodness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78AC6-9BB3-5741-BFBB-344363BB2434}"/>
              </a:ext>
            </a:extLst>
          </p:cNvPr>
          <p:cNvSpPr txBox="1"/>
          <p:nvPr/>
        </p:nvSpPr>
        <p:spPr>
          <a:xfrm>
            <a:off x="8866906" y="3055091"/>
            <a:ext cx="10005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F8A86C-D214-ED40-9372-4486AF038F14}"/>
              </a:ext>
            </a:extLst>
          </p:cNvPr>
          <p:cNvSpPr/>
          <p:nvPr/>
        </p:nvSpPr>
        <p:spPr>
          <a:xfrm>
            <a:off x="8131335" y="3534835"/>
            <a:ext cx="2471737" cy="1782678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zh-TW" alt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*</a:t>
            </a:r>
            <a:endParaRPr lang="en-US" altLang="zh-TW" sz="2000" baseline="30000" dirty="0">
              <a:solidFill>
                <a:schemeClr val="tx1">
                  <a:lumMod val="85000"/>
                  <a:lumOff val="15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EDDF2-1FD2-0646-8EB5-961420C7E047}"/>
              </a:ext>
            </a:extLst>
          </p:cNvPr>
          <p:cNvSpPr/>
          <p:nvPr/>
        </p:nvSpPr>
        <p:spPr>
          <a:xfrm>
            <a:off x="1495820" y="2249606"/>
            <a:ext cx="7729728" cy="66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dirty="0">
                <a:solidFill>
                  <a:schemeClr val="accent3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機器學習模型的訓練可以分為三步驟：</a:t>
            </a:r>
            <a:endParaRPr lang="en-US" altLang="zh-CN" sz="2200" dirty="0">
              <a:solidFill>
                <a:schemeClr val="accent3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369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1E13-79B2-C84B-9D8D-A2730E07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機器學習的種類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328F21-843B-DB48-9275-300E1E9C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55" y="463675"/>
            <a:ext cx="9366089" cy="5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2E8C7-149F-1C4A-91C3-2FE13CE3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常見的機器學習種類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05EE0-301C-074C-9B96-05A89F4B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監督式學習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Supervised</a:t>
            </a:r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Learning</a:t>
            </a:r>
          </a:p>
          <a:p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非監督式學習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Unsupervised</a:t>
            </a:r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Learning</a:t>
            </a:r>
          </a:p>
          <a:p>
            <a:r>
              <a:rPr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強化學習</a:t>
            </a:r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Reinforcement</a:t>
            </a:r>
            <a:r>
              <a:rPr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8717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2299A-C9E1-CD4D-BA63-0754122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監督式學習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4A41FD-0B50-F44E-B9D0-0819D893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86" y="2618167"/>
            <a:ext cx="4873999" cy="3101983"/>
          </a:xfrm>
        </p:spPr>
        <p:txBody>
          <a:bodyPr>
            <a:normAutofit/>
          </a:bodyPr>
          <a:lstStyle/>
          <a:p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資料必須有標籤（</a:t>
            </a:r>
            <a:r>
              <a:rPr kumimoji="1" lang="en-US" altLang="zh-TW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labels</a:t>
            </a:r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）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常見的模型種類：迴歸、分類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DFD7E-65EF-7F47-B2C4-6829E36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079" y="2655238"/>
            <a:ext cx="6967449" cy="27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6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2299A-C9E1-CD4D-BA63-0754122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非監督式學習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4A41FD-0B50-F44E-B9D0-0819D893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90" y="2618167"/>
            <a:ext cx="4972853" cy="3101983"/>
          </a:xfrm>
        </p:spPr>
        <p:txBody>
          <a:bodyPr>
            <a:normAutofit/>
          </a:bodyPr>
          <a:lstStyle/>
          <a:p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資料沒有標籤</a:t>
            </a:r>
            <a:endParaRPr kumimoji="1"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kumimoji="1" lang="zh-CN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沒有標準答案，只能依目的比較優劣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kumimoji="1" lang="zh-TW" altLang="en-US" sz="2200" dirty="0">
                <a:latin typeface="STZhongsong" panose="02010600040101010101" pitchFamily="2" charset="-122"/>
                <a:ea typeface="STZhongsong" panose="02010600040101010101" pitchFamily="2" charset="-122"/>
              </a:rPr>
              <a:t>常見的模型種類：分群、降維</a:t>
            </a:r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en-US" altLang="zh-TW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4577F-84E3-5F46-BF1A-641B66E5D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753" y="2618167"/>
            <a:ext cx="7126441" cy="27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2299A-C9E1-CD4D-BA63-0754122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監督式學習 </a:t>
            </a:r>
            <a:r>
              <a:rPr kumimoji="1"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vs.</a:t>
            </a:r>
            <a:r>
              <a:rPr kumimoji="1" lang="zh-TW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非監督式學習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7BC514-9B64-6644-995F-C2059FC13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A"/>
              </a:clrFrom>
              <a:clrTo>
                <a:srgbClr val="FFFF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2988" t="3866" r="2428" b="7256"/>
          <a:stretch/>
        </p:blipFill>
        <p:spPr>
          <a:xfrm>
            <a:off x="2231137" y="2301764"/>
            <a:ext cx="7729727" cy="3841861"/>
          </a:xfrm>
        </p:spPr>
      </p:pic>
    </p:spTree>
    <p:extLst>
      <p:ext uri="{BB962C8B-B14F-4D97-AF65-F5344CB8AC3E}">
        <p14:creationId xmlns:p14="http://schemas.microsoft.com/office/powerpoint/2010/main" val="322560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1E13-79B2-C84B-9D8D-A2730E07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什麼是機器學習？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1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2299A-C9E1-CD4D-BA63-0754122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強化學習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CE18C-5DF9-984D-B860-BDC5C86C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1993900"/>
            <a:ext cx="7315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8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2299A-C9E1-CD4D-BA63-0754122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強化學習</a:t>
            </a:r>
            <a:endParaRPr kumimoji="1" lang="zh-TW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CE18C-5DF9-984D-B860-BDC5C86C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1993900"/>
            <a:ext cx="7315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778A9-7783-C648-AD8A-BCAFFD1DE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59" r="-59" b="9850"/>
          <a:stretch/>
        </p:blipFill>
        <p:spPr>
          <a:xfrm>
            <a:off x="0" y="0"/>
            <a:ext cx="12199184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7DCFE6B-95BB-E140-9C1D-3A98CE84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77930" t="82972" b="8514"/>
          <a:stretch/>
        </p:blipFill>
        <p:spPr>
          <a:xfrm flipH="1">
            <a:off x="0" y="6210300"/>
            <a:ext cx="2692400" cy="64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4EB0D-5F1F-CA41-A832-FD63FD60D172}"/>
              </a:ext>
            </a:extLst>
          </p:cNvPr>
          <p:cNvSpPr txBox="1"/>
          <p:nvPr/>
        </p:nvSpPr>
        <p:spPr>
          <a:xfrm>
            <a:off x="5364300" y="6488668"/>
            <a:ext cx="683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https://scikit-learn.org/stable/tutorial/machine_learning_map/index.html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83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66DF-17F5-0241-A0EA-AD9FCCAD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參考資料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E9BAB-7AE8-EB4D-900C-193A23E5E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/>
          <a:lstStyle/>
          <a:p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（</a:t>
            </a:r>
            <a:r>
              <a:rPr lang="zh-CN" altLang="en-US" dirty="0"/>
              <a:t>李宏毅）</a:t>
            </a:r>
            <a:endParaRPr lang="en-US" altLang="zh-TW" dirty="0"/>
          </a:p>
          <a:p>
            <a:pPr marL="228600" lvl="1" indent="0">
              <a:buNone/>
            </a:pPr>
            <a:r>
              <a:rPr lang="en-US" dirty="0">
                <a:hlinkClick r:id="rId2"/>
              </a:rPr>
              <a:t>https://www.youtube.com/watch?v=CXgbekl66jc&amp;list=PLJV_el3uVTsPy9oCRY30oBPNLCo89yu49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(Andrew</a:t>
            </a:r>
            <a:r>
              <a:rPr lang="zh-TW" altLang="en-US" dirty="0"/>
              <a:t> </a:t>
            </a:r>
            <a:r>
              <a:rPr lang="en-US" altLang="zh-TW" dirty="0"/>
              <a:t>ng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Stanford)</a:t>
            </a:r>
          </a:p>
          <a:p>
            <a:pPr marL="228600" lvl="1" indent="0">
              <a:buNone/>
            </a:pPr>
            <a:r>
              <a:rPr lang="en-US" dirty="0">
                <a:hlinkClick r:id="rId3"/>
              </a:rPr>
              <a:t>https://www.coursera.org/learn/machine-learning#instructors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0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1E13-79B2-C84B-9D8D-A2730E07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線性回歸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6570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66DF-17F5-0241-A0EA-AD9FCCAD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線性迴歸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0E9BAB-7AE8-EB4D-900C-193A23E5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256" y="2638043"/>
            <a:ext cx="4498428" cy="3471041"/>
          </a:xfrm>
        </p:spPr>
        <p:txBody>
          <a:bodyPr vert="horz">
            <a:normAutofit/>
          </a:bodyPr>
          <a:lstStyle/>
          <a:p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特徵值與目標值具有線性關係</a:t>
            </a: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找出一條最符合資料分佈的直線</a:t>
            </a: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1" indent="0">
              <a:buNone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例如：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1" indent="0">
              <a:buNone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身高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體重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28600" lvl="1" indent="0">
              <a:buNone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在外出遊的時間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vs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確診機率</a:t>
            </a:r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02A01-9D4A-614F-AE98-711A2BBF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316" y="2638043"/>
            <a:ext cx="4498428" cy="34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3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1E13-79B2-C84B-9D8D-A2730E07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none" dirty="0"/>
              <a:t>實作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846411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9B41-7D66-FA43-924C-96DA60C6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br>
              <a:rPr lang="en-US" altLang="zh-CN" dirty="0"/>
            </a:br>
            <a:r>
              <a:rPr lang="en-US" altLang="zh-TW" cap="none" dirty="0"/>
              <a:t>Bike</a:t>
            </a:r>
            <a:r>
              <a:rPr lang="zh-TW" altLang="en-US" cap="none" dirty="0"/>
              <a:t> </a:t>
            </a:r>
            <a:r>
              <a:rPr lang="en-US" altLang="zh-TW" cap="none" dirty="0"/>
              <a:t>Sharing</a:t>
            </a:r>
            <a:r>
              <a:rPr lang="zh-TW" altLang="en-US" cap="none" dirty="0"/>
              <a:t> </a:t>
            </a:r>
            <a:r>
              <a:rPr lang="en-US" altLang="zh-TW" cap="none" dirty="0"/>
              <a:t>Demand</a:t>
            </a:r>
            <a:endParaRPr lang="en-TW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41443-A52D-B541-BFC6-622559C23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31136" y="2638044"/>
            <a:ext cx="7729728" cy="3668163"/>
          </a:xfrm>
          <a:solidFill>
            <a:srgbClr val="FFFFFB"/>
          </a:solidFill>
        </p:spPr>
        <p:txBody>
          <a:bodyPr vert="horz"/>
          <a:lstStyle/>
          <a:p>
            <a:pPr marL="0" indent="0">
              <a:buNone/>
            </a:pPr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腳踏車共享系統讓使用者可以從一個地方租借腳踏車，並於另一地歸還腳踏車。</a:t>
            </a: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良好的預估每個租車站在各個時間點的腳踏車需求量，可以使腳踏車的分配及租借更有效率。</a:t>
            </a: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70E5A-CE1C-524A-81EE-12BC418BA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9361" y="4900662"/>
            <a:ext cx="7333278" cy="1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9B41-7D66-FA43-924C-96DA60C6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br>
              <a:rPr lang="en-US" altLang="zh-CN" dirty="0"/>
            </a:br>
            <a:r>
              <a:rPr lang="en-US" altLang="zh-TW" cap="none" dirty="0"/>
              <a:t>Bike</a:t>
            </a:r>
            <a:r>
              <a:rPr lang="zh-TW" altLang="en-US" cap="none" dirty="0"/>
              <a:t> </a:t>
            </a:r>
            <a:r>
              <a:rPr lang="en-US" altLang="zh-TW" cap="none" dirty="0"/>
              <a:t>Sharing</a:t>
            </a:r>
            <a:r>
              <a:rPr lang="zh-TW" altLang="en-US" cap="none" dirty="0"/>
              <a:t> </a:t>
            </a:r>
            <a:r>
              <a:rPr lang="en-US" altLang="zh-TW" cap="none" dirty="0"/>
              <a:t>Demand</a:t>
            </a:r>
            <a:endParaRPr lang="en-TW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41443-A52D-B541-BFC6-622559C23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31136" y="2638044"/>
            <a:ext cx="7729728" cy="3668163"/>
          </a:xfrm>
          <a:solidFill>
            <a:srgbClr val="FFFFFB"/>
          </a:solidFill>
        </p:spPr>
        <p:txBody>
          <a:bodyPr vert="horz"/>
          <a:lstStyle/>
          <a:p>
            <a:pPr marL="0" indent="0">
              <a:buNone/>
            </a:pPr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我們的任務是要透過「時間、季節、天氣⋯⋯」等特徵，來預測當天的「租車數」</a:t>
            </a:r>
            <a:endParaRPr lang="en-US" altLang="zh-CN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CN" sz="2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>
              <a:buNone/>
            </a:pPr>
            <a:r>
              <a:rPr lang="en-US" altLang="zh-TW" sz="2200" dirty="0">
                <a:highlight>
                  <a:srgbClr val="FFFF00"/>
                </a:highlight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Evaluation</a:t>
            </a:r>
            <a:r>
              <a:rPr lang="zh-TW" altLang="en-US" sz="2200" dirty="0">
                <a:highlight>
                  <a:srgbClr val="FFFF00"/>
                </a:highlight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：</a:t>
            </a:r>
            <a:endParaRPr lang="en-US" altLang="zh-TW" sz="2200" dirty="0">
              <a:highlight>
                <a:srgbClr val="FFFF00"/>
              </a:highlight>
              <a:latin typeface="Arial" panose="020B0604020202020204" pitchFamily="34" charset="0"/>
              <a:ea typeface="STZhongsong" panose="0201060004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RMSLE</a:t>
            </a:r>
            <a:r>
              <a:rPr lang="zh-TW" altLang="en-US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(Root</a:t>
            </a:r>
            <a:r>
              <a:rPr lang="zh-TW" altLang="en-US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Mean</a:t>
            </a:r>
            <a:r>
              <a:rPr lang="zh-TW" altLang="en-US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Squared</a:t>
            </a:r>
            <a:r>
              <a:rPr lang="zh-TW" altLang="en-US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Logarithmic</a:t>
            </a:r>
            <a:r>
              <a:rPr lang="zh-TW" altLang="en-US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ea typeface="STZhongsong" panose="02010600040101010101" pitchFamily="2" charset="-122"/>
                <a:cs typeface="Arial" panose="020B0604020202020204" pitchFamily="34" charset="0"/>
              </a:rPr>
              <a:t>Error)</a:t>
            </a:r>
            <a:endParaRPr lang="en-US" altLang="zh-CN" sz="2200" dirty="0">
              <a:latin typeface="Arial" panose="020B0604020202020204" pitchFamily="34" charset="0"/>
              <a:ea typeface="STZhongsong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A5B0C-96E4-A642-8608-7F5AC8B7E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3022" y="4887379"/>
            <a:ext cx="4425956" cy="11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BC1FD-82AD-8847-AEE9-31E3CA4A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21149"/>
          <a:stretch/>
        </p:blipFill>
        <p:spPr>
          <a:xfrm>
            <a:off x="0" y="0"/>
            <a:ext cx="77476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AFF7C-1723-2D49-8137-6EE72A001233}"/>
              </a:ext>
            </a:extLst>
          </p:cNvPr>
          <p:cNvSpPr txBox="1"/>
          <p:nvPr/>
        </p:nvSpPr>
        <p:spPr>
          <a:xfrm>
            <a:off x="8279028" y="2921168"/>
            <a:ext cx="327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聽到有人說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坐下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坐下（動作）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53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BC1FD-82AD-8847-AEE9-31E3CA4A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4" r="21149"/>
          <a:stretch/>
        </p:blipFill>
        <p:spPr>
          <a:xfrm>
            <a:off x="0" y="0"/>
            <a:ext cx="774768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AFF7C-1723-2D49-8137-6EE72A001233}"/>
              </a:ext>
            </a:extLst>
          </p:cNvPr>
          <p:cNvSpPr txBox="1"/>
          <p:nvPr/>
        </p:nvSpPr>
        <p:spPr>
          <a:xfrm>
            <a:off x="8353167" y="2861408"/>
            <a:ext cx="3274540" cy="113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如果聽到有人說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『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不要坐下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』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498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771FE-8017-DC4F-BC5E-E1885593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2" y="441695"/>
            <a:ext cx="5974609" cy="5974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EE6257-939E-8947-8578-F85EB892B2B2}"/>
              </a:ext>
            </a:extLst>
          </p:cNvPr>
          <p:cNvSpPr/>
          <p:nvPr/>
        </p:nvSpPr>
        <p:spPr>
          <a:xfrm>
            <a:off x="7335795" y="2366202"/>
            <a:ext cx="6096000" cy="20638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Handcrafted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r>
              <a:rPr lang="zh-TW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的缺點：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耗時費力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難以包含所有規則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無法超越創造者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747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EA8E7-04A4-F94C-AB0C-30D0C59B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35" y="2487487"/>
            <a:ext cx="4357130" cy="435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44AD1-0CBE-7F4C-8F24-974C05558858}"/>
              </a:ext>
            </a:extLst>
          </p:cNvPr>
          <p:cNvSpPr txBox="1"/>
          <p:nvPr/>
        </p:nvSpPr>
        <p:spPr>
          <a:xfrm>
            <a:off x="3256313" y="6225069"/>
            <a:ext cx="54296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Programing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algorithm.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45CCD-A4B1-A14D-96A8-BEB7F6D11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54" y="618300"/>
            <a:ext cx="2452972" cy="2452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5AD322-A3B6-E141-817E-4549A6BFC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536" y="2072619"/>
            <a:ext cx="1614971" cy="2124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65885C-7E56-5443-9F7E-C88A05D7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956" y="206514"/>
            <a:ext cx="1055867" cy="18697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7E2015-8B53-6840-BE82-5D744999645F}"/>
              </a:ext>
            </a:extLst>
          </p:cNvPr>
          <p:cNvSpPr txBox="1"/>
          <p:nvPr/>
        </p:nvSpPr>
        <p:spPr>
          <a:xfrm>
            <a:off x="6965493" y="2076277"/>
            <a:ext cx="13722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Cat.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9F6389-2E13-9C41-8509-6D59D12A893B}"/>
              </a:ext>
            </a:extLst>
          </p:cNvPr>
          <p:cNvSpPr txBox="1"/>
          <p:nvPr/>
        </p:nvSpPr>
        <p:spPr>
          <a:xfrm>
            <a:off x="8752083" y="4170601"/>
            <a:ext cx="1450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Dog.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82E0D-D626-124C-87EE-D4C011FD72FC}"/>
              </a:ext>
            </a:extLst>
          </p:cNvPr>
          <p:cNvSpPr txBox="1"/>
          <p:nvPr/>
        </p:nvSpPr>
        <p:spPr>
          <a:xfrm>
            <a:off x="2330784" y="3045422"/>
            <a:ext cx="1901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TW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Monkey.</a:t>
            </a:r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AC797462-E51C-4F4F-B23D-E701B6B16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538176">
            <a:off x="7251772" y="2874833"/>
            <a:ext cx="1072118" cy="1072118"/>
          </a:xfrm>
          <a:prstGeom prst="rect">
            <a:avLst/>
          </a:prstGeom>
        </p:spPr>
      </p:pic>
      <p:pic>
        <p:nvPicPr>
          <p:cNvPr id="10" name="Graphic 9" descr="Arrow Clockwise curve">
            <a:extLst>
              <a:ext uri="{FF2B5EF4-FFF2-40B4-BE49-F238E27FC236}">
                <a16:creationId xmlns:a16="http://schemas.microsoft.com/office/drawing/2014/main" id="{A82396D8-745C-C34C-B6AF-671C9A78F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891004">
            <a:off x="4339036" y="2076134"/>
            <a:ext cx="1223201" cy="1223201"/>
          </a:xfrm>
          <a:prstGeom prst="rect">
            <a:avLst/>
          </a:prstGeom>
        </p:spPr>
      </p:pic>
      <p:pic>
        <p:nvPicPr>
          <p:cNvPr id="24" name="Graphic 23" descr="Arrow Slight curve">
            <a:extLst>
              <a:ext uri="{FF2B5EF4-FFF2-40B4-BE49-F238E27FC236}">
                <a16:creationId xmlns:a16="http://schemas.microsoft.com/office/drawing/2014/main" id="{C67D9581-A3F8-5643-B89B-CEC9EBEA0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744054">
            <a:off x="6065143" y="1965128"/>
            <a:ext cx="1072118" cy="10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83CDF2-CB40-B14D-A033-AEB9EE46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12" y="1356475"/>
            <a:ext cx="1862138" cy="2816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9D07A-F3CC-1742-A823-CFA54ECCD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54" y="2090675"/>
            <a:ext cx="3883405" cy="3883405"/>
          </a:xfrm>
          <a:prstGeom prst="rect">
            <a:avLst/>
          </a:prstGeom>
        </p:spPr>
      </p:pic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574A7058-211F-144F-AEAB-A6A6F65B1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954740" y="3887654"/>
            <a:ext cx="3370395" cy="2086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33DA8F-37D9-0C41-A6E8-1816C3B5D499}"/>
              </a:ext>
            </a:extLst>
          </p:cNvPr>
          <p:cNvSpPr txBox="1"/>
          <p:nvPr/>
        </p:nvSpPr>
        <p:spPr>
          <a:xfrm>
            <a:off x="2662012" y="4570898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this?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79E1049A-C3B0-DF4E-BAA6-E37E3627E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9833" y="566741"/>
            <a:ext cx="3097260" cy="2039300"/>
          </a:xfrm>
          <a:prstGeom prst="rect">
            <a:avLst/>
          </a:prstGeom>
        </p:spPr>
      </p:pic>
      <p:pic>
        <p:nvPicPr>
          <p:cNvPr id="12" name="Graphic 11" descr="Questions">
            <a:extLst>
              <a:ext uri="{FF2B5EF4-FFF2-40B4-BE49-F238E27FC236}">
                <a16:creationId xmlns:a16="http://schemas.microsoft.com/office/drawing/2014/main" id="{D98DB61D-6EB8-9F4C-89DD-2BD15080F6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0255" y="4386684"/>
            <a:ext cx="1291757" cy="129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EFE349-7690-3D40-BA2A-ADB5B47D5458}"/>
              </a:ext>
            </a:extLst>
          </p:cNvPr>
          <p:cNvSpPr txBox="1"/>
          <p:nvPr/>
        </p:nvSpPr>
        <p:spPr>
          <a:xfrm>
            <a:off x="6470328" y="1231563"/>
            <a:ext cx="1548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Dog.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94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4C3BD5-0602-364B-839F-BD89030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71" y="1704595"/>
            <a:ext cx="2452972" cy="2452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92852E-54C9-4F48-8A6D-12F76D601AE1}"/>
              </a:ext>
            </a:extLst>
          </p:cNvPr>
          <p:cNvSpPr txBox="1"/>
          <p:nvPr/>
        </p:nvSpPr>
        <p:spPr>
          <a:xfrm>
            <a:off x="1275853" y="2782669"/>
            <a:ext cx="613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f(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‘monkey’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BF141-7EAF-2745-A12C-26E3A747E6AB}"/>
              </a:ext>
            </a:extLst>
          </p:cNvPr>
          <p:cNvSpPr txBox="1"/>
          <p:nvPr/>
        </p:nvSpPr>
        <p:spPr>
          <a:xfrm>
            <a:off x="1157288" y="1104003"/>
            <a:ext cx="5476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具體來說，機器學習是要找出一個</a:t>
            </a:r>
            <a:r>
              <a:rPr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C9E1A-AFEA-A14E-8DAD-44432979DB8C}"/>
              </a:ext>
            </a:extLst>
          </p:cNvPr>
          <p:cNvSpPr txBox="1"/>
          <p:nvPr/>
        </p:nvSpPr>
        <p:spPr>
          <a:xfrm>
            <a:off x="5171578" y="4921031"/>
            <a:ext cx="569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f(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‘Hello’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0557EC-7F97-7640-B6E4-0706B0147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2" t="21518" r="16093" b="13609"/>
          <a:stretch/>
        </p:blipFill>
        <p:spPr>
          <a:xfrm>
            <a:off x="6096000" y="4326121"/>
            <a:ext cx="2245782" cy="1563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4456F9-4189-C74F-BF34-71F7216729C3}"/>
              </a:ext>
            </a:extLst>
          </p:cNvPr>
          <p:cNvSpPr txBox="1"/>
          <p:nvPr/>
        </p:nvSpPr>
        <p:spPr>
          <a:xfrm>
            <a:off x="2735553" y="42729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711D4-FC17-9142-A485-91A6C6314EC7}"/>
              </a:ext>
            </a:extLst>
          </p:cNvPr>
          <p:cNvSpPr txBox="1"/>
          <p:nvPr/>
        </p:nvSpPr>
        <p:spPr>
          <a:xfrm>
            <a:off x="6029088" y="3323562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5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6284F64-25D1-5C47-9DC0-84A9C1AD1DD1}"/>
              </a:ext>
            </a:extLst>
          </p:cNvPr>
          <p:cNvSpPr/>
          <p:nvPr/>
        </p:nvSpPr>
        <p:spPr>
          <a:xfrm>
            <a:off x="4224088" y="4609741"/>
            <a:ext cx="3930334" cy="2050731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649D3A-F696-D143-BA78-4DB6E8BBBC89}"/>
              </a:ext>
            </a:extLst>
          </p:cNvPr>
          <p:cNvSpPr/>
          <p:nvPr/>
        </p:nvSpPr>
        <p:spPr>
          <a:xfrm>
            <a:off x="4225872" y="2416522"/>
            <a:ext cx="3930334" cy="2050731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D5CF6FE-C729-8D40-BB49-5D220052AADA}"/>
              </a:ext>
            </a:extLst>
          </p:cNvPr>
          <p:cNvSpPr/>
          <p:nvPr/>
        </p:nvSpPr>
        <p:spPr>
          <a:xfrm>
            <a:off x="4224002" y="204926"/>
            <a:ext cx="3930334" cy="2050731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42BE1-6FF2-3242-8C2E-BED670FAB7C3}"/>
              </a:ext>
            </a:extLst>
          </p:cNvPr>
          <p:cNvSpPr txBox="1"/>
          <p:nvPr/>
        </p:nvSpPr>
        <p:spPr>
          <a:xfrm>
            <a:off x="1488572" y="4077710"/>
            <a:ext cx="1741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Function</a:t>
            </a:r>
            <a:r>
              <a:rPr lang="zh-TW" altLang="en-US" sz="2400" dirty="0"/>
              <a:t> </a:t>
            </a:r>
            <a:r>
              <a:rPr lang="en-US" altLang="zh-TW" sz="2400" dirty="0"/>
              <a:t>Set</a:t>
            </a:r>
          </a:p>
          <a:p>
            <a:pPr algn="ctr"/>
            <a:r>
              <a:rPr lang="en-US" altLang="zh-TW" sz="2400" dirty="0"/>
              <a:t>(Model)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ED318-3F3F-A74B-9817-8158F3F1BFB6}"/>
              </a:ext>
            </a:extLst>
          </p:cNvPr>
          <p:cNvSpPr txBox="1"/>
          <p:nvPr/>
        </p:nvSpPr>
        <p:spPr>
          <a:xfrm>
            <a:off x="4499386" y="685885"/>
            <a:ext cx="316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0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(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‘Cat’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E0B1F-01D8-E941-943B-361E38F3D3B2}"/>
              </a:ext>
            </a:extLst>
          </p:cNvPr>
          <p:cNvSpPr txBox="1"/>
          <p:nvPr/>
        </p:nvSpPr>
        <p:spPr>
          <a:xfrm>
            <a:off x="4499386" y="1707449"/>
            <a:ext cx="3643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0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(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‘Monkey’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E2160-6F74-F741-BC5B-4012A9D65B0E}"/>
              </a:ext>
            </a:extLst>
          </p:cNvPr>
          <p:cNvSpPr txBox="1"/>
          <p:nvPr/>
        </p:nvSpPr>
        <p:spPr>
          <a:xfrm>
            <a:off x="4499386" y="2779009"/>
            <a:ext cx="359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0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(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‘monkey’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73BE5-6689-5E42-AD8F-C990CBAD852A}"/>
              </a:ext>
            </a:extLst>
          </p:cNvPr>
          <p:cNvSpPr txBox="1"/>
          <p:nvPr/>
        </p:nvSpPr>
        <p:spPr>
          <a:xfrm>
            <a:off x="4499386" y="3887302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0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(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                     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‘Cat’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9FA2DA-54C2-634B-80C1-A4050A99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08" y="1421705"/>
            <a:ext cx="633804" cy="833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F6D877-DC44-7043-AE89-C3619BCA5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08" y="219922"/>
            <a:ext cx="993217" cy="9932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32ED1-9CA0-954A-9502-66D7EF0E8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435" y="3474270"/>
            <a:ext cx="560877" cy="993218"/>
          </a:xfrm>
          <a:prstGeom prst="rect">
            <a:avLst/>
          </a:prstGeom>
        </p:spPr>
      </p:pic>
      <p:pic>
        <p:nvPicPr>
          <p:cNvPr id="27" name="Graphic 26" descr="Shopping basket">
            <a:extLst>
              <a:ext uri="{FF2B5EF4-FFF2-40B4-BE49-F238E27FC236}">
                <a16:creationId xmlns:a16="http://schemas.microsoft.com/office/drawing/2014/main" id="{9189B72B-3DB3-3F4D-9F64-3EA702CA2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536" y="1934899"/>
            <a:ext cx="2387117" cy="23871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EF40982-55BF-5C44-81C0-1D2D161D0C7E}"/>
              </a:ext>
            </a:extLst>
          </p:cNvPr>
          <p:cNvSpPr/>
          <p:nvPr/>
        </p:nvSpPr>
        <p:spPr>
          <a:xfrm>
            <a:off x="4499386" y="5718920"/>
            <a:ext cx="894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f</a:t>
            </a:r>
            <a:r>
              <a:rPr lang="en-US" altLang="zh-TW" sz="2000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n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(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  </a:t>
            </a:r>
            <a:r>
              <a:rPr lang="en-US" altLang="zh-TW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  <a:r>
              <a:rPr lang="zh-TW" alt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endParaRPr lang="en-US" sz="2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0F5197-59F7-0A42-88BE-588337A7A32B}"/>
              </a:ext>
            </a:extLst>
          </p:cNvPr>
          <p:cNvSpPr/>
          <p:nvPr/>
        </p:nvSpPr>
        <p:spPr>
          <a:xfrm>
            <a:off x="8620220" y="266989"/>
            <a:ext cx="1892300" cy="1892300"/>
          </a:xfrm>
          <a:prstGeom prst="ellipse">
            <a:avLst/>
          </a:prstGeom>
          <a:solidFill>
            <a:schemeClr val="bg1">
              <a:alpha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4811B1-21FD-0744-8B4A-715BC3E37282}"/>
              </a:ext>
            </a:extLst>
          </p:cNvPr>
          <p:cNvSpPr/>
          <p:nvPr/>
        </p:nvSpPr>
        <p:spPr>
          <a:xfrm>
            <a:off x="8623490" y="2482850"/>
            <a:ext cx="1892300" cy="1892300"/>
          </a:xfrm>
          <a:prstGeom prst="ellipse">
            <a:avLst/>
          </a:prstGeom>
          <a:solidFill>
            <a:schemeClr val="bg1">
              <a:alpha val="8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159509-6A90-D347-9EFA-181370FCBC3D}"/>
              </a:ext>
            </a:extLst>
          </p:cNvPr>
          <p:cNvSpPr txBox="1"/>
          <p:nvPr/>
        </p:nvSpPr>
        <p:spPr>
          <a:xfrm>
            <a:off x="4499386" y="5248377"/>
            <a:ext cx="461665" cy="32316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altLang="zh-TW" dirty="0"/>
              <a:t>…</a:t>
            </a:r>
            <a:endParaRPr lang="en-US" dirty="0"/>
          </a:p>
        </p:txBody>
      </p:sp>
      <p:pic>
        <p:nvPicPr>
          <p:cNvPr id="7" name="Graphic 6" descr="Sad face with no fill">
            <a:extLst>
              <a:ext uri="{FF2B5EF4-FFF2-40B4-BE49-F238E27FC236}">
                <a16:creationId xmlns:a16="http://schemas.microsoft.com/office/drawing/2014/main" id="{D97F1E15-44D3-2A4E-82B7-9E10EDA01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3937" y="556017"/>
            <a:ext cx="914400" cy="914400"/>
          </a:xfrm>
          <a:prstGeom prst="rect">
            <a:avLst/>
          </a:prstGeom>
        </p:spPr>
      </p:pic>
      <p:pic>
        <p:nvPicPr>
          <p:cNvPr id="29" name="Graphic 28" descr="Smiling face with no fill">
            <a:extLst>
              <a:ext uri="{FF2B5EF4-FFF2-40B4-BE49-F238E27FC236}">
                <a16:creationId xmlns:a16="http://schemas.microsoft.com/office/drawing/2014/main" id="{A7187058-F15E-A042-B332-A8B775620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12440" y="2718629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6BAE30-362E-5D41-AE1F-1735A31AE493}"/>
              </a:ext>
            </a:extLst>
          </p:cNvPr>
          <p:cNvSpPr txBox="1"/>
          <p:nvPr/>
        </p:nvSpPr>
        <p:spPr>
          <a:xfrm>
            <a:off x="8688629" y="354553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Function!</a:t>
            </a:r>
            <a:endParaRPr lang="en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98478A-FC1C-9144-97A7-5BA1C62B337C}"/>
              </a:ext>
            </a:extLst>
          </p:cNvPr>
          <p:cNvSpPr txBox="1"/>
          <p:nvPr/>
        </p:nvSpPr>
        <p:spPr>
          <a:xfrm>
            <a:off x="8767070" y="137446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Function!</a:t>
            </a:r>
            <a:endParaRPr lang="en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57BBD7A-40F6-A64C-BAB3-27C90D62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08" y="2393093"/>
            <a:ext cx="993217" cy="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6427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{4F191727-62F7-BA4D-8FE4-7B8968AA816E}tf10001120</Template>
  <TotalTime>5874</TotalTime>
  <Words>865</Words>
  <Application>Microsoft Macintosh PowerPoint</Application>
  <PresentationFormat>Widescreen</PresentationFormat>
  <Paragraphs>181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Microsoft JhengHei</vt:lpstr>
      <vt:lpstr>STZhongsong</vt:lpstr>
      <vt:lpstr>Apple Chancery</vt:lpstr>
      <vt:lpstr>Arial</vt:lpstr>
      <vt:lpstr>Calibri</vt:lpstr>
      <vt:lpstr>Gill Sans MT</vt:lpstr>
      <vt:lpstr>包裹</vt:lpstr>
      <vt:lpstr>CLass 1 機器是如何學習的？</vt:lpstr>
      <vt:lpstr>什麼是機器學習？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小結</vt:lpstr>
      <vt:lpstr>機器學習的種類</vt:lpstr>
      <vt:lpstr>PowerPoint Presentation</vt:lpstr>
      <vt:lpstr>常見的機器學習種類</vt:lpstr>
      <vt:lpstr>監督式學習</vt:lpstr>
      <vt:lpstr>非監督式學習</vt:lpstr>
      <vt:lpstr>監督式學習 vs. 非監督式學習</vt:lpstr>
      <vt:lpstr>強化學習</vt:lpstr>
      <vt:lpstr>強化學習</vt:lpstr>
      <vt:lpstr>PowerPoint Presentation</vt:lpstr>
      <vt:lpstr>參考資料</vt:lpstr>
      <vt:lpstr>線性回歸</vt:lpstr>
      <vt:lpstr>線性迴歸</vt:lpstr>
      <vt:lpstr>實作</vt:lpstr>
      <vt:lpstr>Case 1  Bike Sharing Demand</vt:lpstr>
      <vt:lpstr>Case 1  Bike Sharing Demand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掌聲歡迎屏東縣縣長蒞臨</dc:title>
  <dc:creator>Microsoft Office User</dc:creator>
  <cp:lastModifiedBy>Microsoft Office User</cp:lastModifiedBy>
  <cp:revision>166</cp:revision>
  <dcterms:created xsi:type="dcterms:W3CDTF">2019-05-21T16:59:51Z</dcterms:created>
  <dcterms:modified xsi:type="dcterms:W3CDTF">2020-04-28T08:34:14Z</dcterms:modified>
</cp:coreProperties>
</file>